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5400" dirty="0" smtClean="0"/>
              <a:t>Юные всезнайки. Хочу всё знать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Общеразвивающая программа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08558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700619"/>
              </p:ext>
            </p:extLst>
          </p:nvPr>
        </p:nvGraphicFramePr>
        <p:xfrm>
          <a:off x="467544" y="1556792"/>
          <a:ext cx="8229600" cy="2681733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3043238"/>
                <a:gridCol w="5186362"/>
              </a:tblGrid>
              <a:tr h="1953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400">
                          <a:effectLst/>
                        </a:rPr>
                        <a:t>Направленность программы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400">
                          <a:effectLst/>
                        </a:rPr>
                        <a:t> Образовательная (Общеразвивающая)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1953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400">
                          <a:effectLst/>
                        </a:rPr>
                        <a:t>Возраст обучающихся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400">
                          <a:effectLst/>
                        </a:rPr>
                        <a:t> </a:t>
                      </a:r>
                      <a:r>
                        <a:rPr lang="en-US" sz="2400">
                          <a:effectLst/>
                        </a:rPr>
                        <a:t>7-9 </a:t>
                      </a:r>
                      <a:r>
                        <a:rPr lang="ru-RU" sz="2400">
                          <a:effectLst/>
                        </a:rPr>
                        <a:t>лет (2 класс)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39078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400">
                          <a:effectLst/>
                        </a:rPr>
                        <a:t>Длительность программы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effectLst/>
                        </a:rPr>
                        <a:t> Программа  «Юные всезнайки. Хочу много знать»  рассчитана на 34 часа и предполагает проведение 1 занятия в неделю.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73100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Педагогический замысел программы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Ключевыми особенностями программы «Юные всезнайки. Хочу много знать»  является то, что в процесс обучения включена деятельность, направленная на  разностороннее развитие учеников и расширение их кругозора. </a:t>
            </a:r>
          </a:p>
          <a:p>
            <a:pPr marL="0" indent="0">
              <a:buNone/>
            </a:pPr>
            <a:r>
              <a:rPr lang="ru-RU" dirty="0"/>
              <a:t> Развитие познавательных процессов необходимо в любом возрасте, но оптимальным является младший школьный возраст. Возможность ученика «переносить» учебное умение, сформированное на конкретном материале какого-либо предмета на более широкую область, может быть использована при изучении других предметов. Развитие ученика происходит только в процессе деятельности, причем, чем активнее деятельность, тем быстрее развитие. </a:t>
            </a:r>
          </a:p>
        </p:txBody>
      </p:sp>
    </p:spTree>
    <p:extLst>
      <p:ext uri="{BB962C8B-B14F-4D97-AF65-F5344CB8AC3E}">
        <p14:creationId xmlns:p14="http://schemas.microsoft.com/office/powerpoint/2010/main" val="38053469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dirty="0" smtClean="0"/>
              <a:t>Личностные результаты освоения программы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dirty="0"/>
              <a:t>овладение начальными сведениями об особенностях объектов, процессов и явлений действительности (природных, социальных, культурных, технических и др.) их происхождении и назначении;</a:t>
            </a:r>
          </a:p>
          <a:p>
            <a:pPr lvl="0"/>
            <a:r>
              <a:rPr lang="ru-RU" dirty="0"/>
              <a:t>формирование позитивных отношений школьника к базовым ценностям общества (человек, природа, мир, знания, труд, культура), ценностного отношения к социальной реальности в целом;</a:t>
            </a:r>
          </a:p>
          <a:p>
            <a:r>
              <a:rPr lang="ru-RU" dirty="0"/>
              <a:t>формирование коммуникативной, этической, социальной компетентности школьников.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2696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Метапредметные</a:t>
            </a:r>
            <a:r>
              <a:rPr lang="ru-RU" dirty="0" smtClean="0"/>
              <a:t> результаты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i="1" dirty="0"/>
              <a:t>Регулятивные универсальные учебные действия</a:t>
            </a:r>
            <a:endParaRPr lang="ru-RU" dirty="0"/>
          </a:p>
          <a:p>
            <a:pPr lvl="0"/>
            <a:r>
              <a:rPr lang="ru-RU" dirty="0"/>
              <a:t>предвосхищать результат.</a:t>
            </a:r>
          </a:p>
          <a:p>
            <a:pPr lvl="0"/>
            <a:r>
              <a:rPr lang="ru-RU" dirty="0"/>
              <a:t>адекватно воспринимать предложения учителей, товарищей, родителей и других людей по исправлению допущенных ошибок.</a:t>
            </a:r>
          </a:p>
          <a:p>
            <a:pPr lvl="0"/>
            <a:r>
              <a:rPr lang="ru-RU" dirty="0"/>
              <a:t>концентрация воли для преодоления интеллектуальных затруднений и физических препятствий;</a:t>
            </a:r>
          </a:p>
          <a:p>
            <a:pPr lvl="0"/>
            <a:r>
              <a:rPr lang="ru-RU" dirty="0"/>
              <a:t>стабилизация эмоционального состояния для решения задач.</a:t>
            </a:r>
          </a:p>
          <a:p>
            <a:pPr marL="0" indent="0">
              <a:buNone/>
            </a:pPr>
            <a:r>
              <a:rPr lang="ru-RU" i="1" dirty="0"/>
              <a:t>Коммуникативные универсальные учебные действия</a:t>
            </a:r>
            <a:endParaRPr lang="ru-RU" dirty="0"/>
          </a:p>
          <a:p>
            <a:pPr lvl="0"/>
            <a:r>
              <a:rPr lang="ru-RU" dirty="0"/>
              <a:t>ставить вопросы; обращаться за помощью; формулировать свои затруднения;</a:t>
            </a:r>
          </a:p>
          <a:p>
            <a:pPr lvl="0"/>
            <a:r>
              <a:rPr lang="ru-RU" dirty="0"/>
              <a:t>предлагать помощь и сотрудничество;</a:t>
            </a:r>
            <a:r>
              <a:rPr lang="ru-RU" i="1" dirty="0"/>
              <a:t> </a:t>
            </a:r>
            <a:endParaRPr lang="ru-RU" dirty="0"/>
          </a:p>
          <a:p>
            <a:pPr lvl="0"/>
            <a:r>
              <a:rPr lang="ru-RU" dirty="0"/>
              <a:t>определять цели, функции участников, способы взаимодействия;</a:t>
            </a:r>
          </a:p>
          <a:p>
            <a:pPr lvl="0"/>
            <a:r>
              <a:rPr lang="ru-RU" dirty="0"/>
              <a:t>договариваться о распределении функций и ролей в совместной деятельности</a:t>
            </a:r>
          </a:p>
          <a:p>
            <a:pPr lvl="0"/>
            <a:r>
              <a:rPr lang="ru-RU" dirty="0"/>
              <a:t>формулировать собственное мнение и позицию;</a:t>
            </a:r>
          </a:p>
          <a:p>
            <a:pPr lvl="0"/>
            <a:r>
              <a:rPr lang="ru-RU" dirty="0"/>
              <a:t>координировать и принимать различные позиции во взаимодействии.</a:t>
            </a:r>
          </a:p>
          <a:p>
            <a:pPr marL="0" indent="0">
              <a:buNone/>
            </a:pPr>
            <a:r>
              <a:rPr lang="ru-RU" i="1" dirty="0"/>
              <a:t>Познавательные универсальные учебные действия</a:t>
            </a:r>
            <a:endParaRPr lang="ru-RU" dirty="0"/>
          </a:p>
          <a:p>
            <a:pPr lvl="0"/>
            <a:r>
              <a:rPr lang="ru-RU" dirty="0"/>
              <a:t>ставить и формулировать проблемы;</a:t>
            </a:r>
          </a:p>
          <a:p>
            <a:pPr lvl="0"/>
            <a:r>
              <a:rPr lang="ru-RU" dirty="0"/>
              <a:t>осознанно и произвольно строить сообщения в устной и письменной форме, в том числе творческого и исследовательского характера;</a:t>
            </a:r>
          </a:p>
          <a:p>
            <a:pPr lvl="0"/>
            <a:r>
              <a:rPr lang="ru-RU" dirty="0"/>
              <a:t>узнавать, называть и определять объекты и явления окружающей действительности в соответствии с содержанием учебных предметов.</a:t>
            </a:r>
          </a:p>
          <a:p>
            <a:pPr lvl="0"/>
            <a:r>
              <a:rPr lang="ru-RU" dirty="0"/>
              <a:t>запись, фиксация информации об окружающем мире, в том числе с помощью ИКТ, заполнение предложенных схем с опорой на текст.</a:t>
            </a:r>
          </a:p>
          <a:p>
            <a:r>
              <a:rPr lang="ru-RU" dirty="0"/>
              <a:t> установление причинно-следственных связей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07507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2068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Годовой цикл жизни ДО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0273627"/>
              </p:ext>
            </p:extLst>
          </p:nvPr>
        </p:nvGraphicFramePr>
        <p:xfrm>
          <a:off x="755576" y="778350"/>
          <a:ext cx="7632850" cy="59630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59364"/>
                <a:gridCol w="3276907"/>
                <a:gridCol w="763684"/>
                <a:gridCol w="763684"/>
                <a:gridCol w="725458"/>
                <a:gridCol w="1443753"/>
              </a:tblGrid>
              <a:tr h="82394">
                <a:tc rowSpan="2"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№ п\п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Раздел/Тема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 gridSpan="2"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Уч. часы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Дата 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Корректировка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</a:tr>
              <a:tr h="1477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теор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практ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3422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l</a:t>
                      </a:r>
                      <a:r>
                        <a:rPr lang="ru-RU" sz="1000">
                          <a:effectLst/>
                        </a:rPr>
                        <a:t>.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Окружающий мир (20)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14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11112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</a:tr>
              <a:tr h="76711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Что носили в древности?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4.09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11112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</a:tr>
              <a:tr h="76711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Кто сделал каменный календарь?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11.09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11112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</a:tr>
              <a:tr h="76711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Почему реки текут? 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18.09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11112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</a:tr>
              <a:tr h="76711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Откуда берутся облака и ветер? 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25.09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11112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</a:tr>
              <a:tr h="153422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Что такое Луна и почему она светит ночью?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02.10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11112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</a:tr>
              <a:tr h="76711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Падают ли звезды? 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09.10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11112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</a:tr>
              <a:tr h="76711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Почему меняются времена года? 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16.10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11112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</a:tr>
              <a:tr h="76711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Кто такие млекопитающие? 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23.10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11112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</a:tr>
              <a:tr h="76711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Почему птицы улетают на юг? 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06.11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11112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</a:tr>
              <a:tr h="153422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Кто первым совершил кругосветное путешествие? 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13.11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11112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</a:tr>
              <a:tr h="153422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11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Почему лягушки квакают?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20.11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11112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</a:tr>
              <a:tr h="153422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12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Как работает телевизор?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27.11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11112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</a:tr>
              <a:tr h="153422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13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Почему радуга разноцветная? 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04.12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11112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</a:tr>
              <a:tr h="153422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14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Как всплывает подводная лодка?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11.12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11112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</a:tr>
              <a:tr h="153422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15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Почему кошки видят ночью?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18.12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11112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</a:tr>
              <a:tr h="153422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16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Почему осенью опадают листья?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25.12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11112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</a:tr>
              <a:tr h="153422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17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Зачем верблюду горб?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15.01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11112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</a:tr>
              <a:tr h="153422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18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Как прорастают семена?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22.01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11112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</a:tr>
              <a:tr h="153422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19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Для чего птицам перья?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29.01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11112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</a:tr>
              <a:tr h="153422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Мы – жители планеты Земля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05.02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11112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</a:tr>
              <a:tr h="153422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ll.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Еда (14)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11112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</a:tr>
              <a:tr h="76711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Шоколадное дерево (како)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12.02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11112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</a:tr>
              <a:tr h="76711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Почему мороженое холодное?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19.02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11112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</a:tr>
              <a:tr h="76711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Зачем нам нужны витамины?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26.02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11112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</a:tr>
              <a:tr h="76711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Как картофель попал в Россию?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05.03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11112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</a:tr>
              <a:tr h="76711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Кто изобрел макароны?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12.03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11112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</a:tr>
              <a:tr h="76711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Почему яблоко темнеет изнутри?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26.03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11112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</a:tr>
              <a:tr h="76711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В чем состоит польза фруктов?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02.04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11112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</a:tr>
              <a:tr h="76711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Почему в сыре дырки?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09.04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11112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</a:tr>
              <a:tr h="76711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Еда с «сюрпризом»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16.04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11112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</a:tr>
              <a:tr h="153422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Почему чай светлеет от лимона?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23.04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11112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</a:tr>
              <a:tr h="153422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11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Почему продукты покрываются плесенью?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30.04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11112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</a:tr>
              <a:tr h="153422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12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Кто придумал чипсы?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07.05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11112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</a:tr>
              <a:tr h="153422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13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Как пчелы делают мёд?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14.05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11112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</a:tr>
              <a:tr h="153422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14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Еда: живая и мертвая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21.05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11112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</a:tr>
              <a:tr h="76711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Итого 34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24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  <a:tc>
                  <a:txBody>
                    <a:bodyPr/>
                    <a:lstStyle/>
                    <a:p>
                      <a:pPr marL="11112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</a:endParaRPr>
                    </a:p>
                  </a:txBody>
                  <a:tcPr marL="19178" marR="1917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00257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Особенности обучения и уклада жизни ДО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98500" y="1628800"/>
            <a:ext cx="7761932" cy="2817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>
              <a:lnSpc>
                <a:spcPct val="107000"/>
              </a:lnSpc>
              <a:spcAft>
                <a:spcPts val="750"/>
              </a:spcAft>
            </a:pPr>
            <a:r>
              <a:rPr lang="ru-RU" sz="1400" dirty="0"/>
              <a:t> Программы может быть реализована в отдельно взятом классе, или в свободных объединениях младших школьников в группы. Для проведения занятий необходимо помещение. Для оснащения: учителю — компьютер с проектным оборудованием для показа презентаций; детям — рабочее место для выполнения практических работ. </a:t>
            </a:r>
            <a:endParaRPr lang="ru-RU" sz="1400" dirty="0">
              <a:latin typeface="Arial"/>
            </a:endParaRPr>
          </a:p>
          <a:p>
            <a:pPr fontAlgn="t">
              <a:lnSpc>
                <a:spcPct val="107000"/>
              </a:lnSpc>
              <a:spcAft>
                <a:spcPts val="750"/>
              </a:spcAft>
            </a:pPr>
            <a:r>
              <a:rPr lang="ru-RU" sz="1400" dirty="0"/>
              <a:t>Необходимые принадлежности: пластилин, цветная бумага, клей, ножницы, альбом, краски, кисти, картон, иголки, нитки, ткань, конструктор и т. д</a:t>
            </a:r>
            <a:r>
              <a:rPr lang="ru-RU" sz="1400" dirty="0" smtClean="0"/>
              <a:t>.</a:t>
            </a:r>
            <a:endParaRPr lang="ru-RU" sz="1400" dirty="0">
              <a:latin typeface="Arial"/>
            </a:endParaRPr>
          </a:p>
          <a:p>
            <a:pPr lvl="0">
              <a:lnSpc>
                <a:spcPct val="107000"/>
              </a:lnSpc>
              <a:spcAft>
                <a:spcPts val="750"/>
              </a:spcAft>
            </a:pPr>
            <a:r>
              <a:rPr lang="ru-RU" sz="1400" dirty="0" smtClean="0"/>
              <a:t>Программа  </a:t>
            </a:r>
            <a:r>
              <a:rPr lang="ru-RU" sz="1400" dirty="0"/>
              <a:t>«Юные всезнайки. Хочу много знать»  составлена на основе материалов детских научно-познавательных энциклопедий. Материал для занятий учитель может найти в Интернете. Мобильность программы состоит в том, что практические работы можно заменять другими, более доступными в выполнении в соответствии с имеющимися материалами. Кроме того, в состав программы входят экскурсионная и игровая деятельность, проектная.</a:t>
            </a:r>
            <a:endParaRPr lang="ru-RU" sz="12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220381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295960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6</TotalTime>
  <Words>655</Words>
  <Application>Microsoft Office PowerPoint</Application>
  <PresentationFormat>Экран (4:3)</PresentationFormat>
  <Paragraphs>269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NewsPrint</vt:lpstr>
      <vt:lpstr>Юные всезнайки. Хочу всё знать</vt:lpstr>
      <vt:lpstr>Презентация PowerPoint</vt:lpstr>
      <vt:lpstr>Педагогический замысел программы</vt:lpstr>
      <vt:lpstr>Личностные результаты освоения программы</vt:lpstr>
      <vt:lpstr>Метапредметные результаты</vt:lpstr>
      <vt:lpstr>Годовой цикл жизни ДО</vt:lpstr>
      <vt:lpstr>Особенности обучения и уклада жизни ДО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</dc:creator>
  <cp:lastModifiedBy>m</cp:lastModifiedBy>
  <cp:revision>2</cp:revision>
  <dcterms:created xsi:type="dcterms:W3CDTF">2022-11-24T23:51:36Z</dcterms:created>
  <dcterms:modified xsi:type="dcterms:W3CDTF">2022-11-25T08:58:55Z</dcterms:modified>
</cp:coreProperties>
</file>